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57" r:id="rId3"/>
    <p:sldId id="334" r:id="rId4"/>
    <p:sldId id="335" r:id="rId5"/>
    <p:sldId id="333" r:id="rId6"/>
    <p:sldId id="329" r:id="rId7"/>
    <p:sldId id="332" r:id="rId8"/>
    <p:sldId id="327" r:id="rId9"/>
    <p:sldId id="328" r:id="rId10"/>
    <p:sldId id="336" r:id="rId11"/>
    <p:sldId id="330" r:id="rId12"/>
    <p:sldId id="304" r:id="rId13"/>
    <p:sldId id="337" r:id="rId14"/>
    <p:sldId id="331" r:id="rId15"/>
    <p:sldId id="310" r:id="rId16"/>
    <p:sldId id="311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80114" autoAdjust="0"/>
  </p:normalViewPr>
  <p:slideViewPr>
    <p:cSldViewPr snapToGrid="0">
      <p:cViewPr varScale="1">
        <p:scale>
          <a:sx n="89" d="100"/>
          <a:sy n="89" d="100"/>
        </p:scale>
        <p:origin x="11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-2172"/>
    </p:cViewPr>
  </p:sorterViewPr>
  <p:notesViewPr>
    <p:cSldViewPr snapToGrid="0">
      <p:cViewPr varScale="1">
        <p:scale>
          <a:sx n="91" d="100"/>
          <a:sy n="91" d="100"/>
        </p:scale>
        <p:origin x="371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sflen.org\Shares\NetResource\Professional%20Standards\Staff%20Working%20Documents\Bright\SFPD%20CRI-TA%20Status%20Charts\SFPD%20CRI-TA%20Status%20Charts%2002.27.17\SFPD%20CRI-TA%20Status%20Charts%2002.27.17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flen.org\Shares\NetResource\Professional%20Standards\Staff%20Working%20Documents\Bright\SFPD%20CRI-TA%20Status%20Charts\SFPD%20CRI-TA%20Status%20Charts%2002.27.17\SFPD%20CRI-TA%20Status%20Charts%2002.27.1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3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272</a:t>
            </a:r>
            <a:r>
              <a:rPr lang="en-US" baseline="0"/>
              <a:t> DoJ/cops recommendations</a:t>
            </a:r>
            <a:r>
              <a:rPr lang="en-US"/>
              <a:t>                                                                                                </a:t>
            </a:r>
            <a:r>
              <a:rPr lang="en-US" sz="1100"/>
              <a:t>by status                                                             </a:t>
            </a:r>
          </a:p>
        </c:rich>
      </c:tx>
      <c:layout>
        <c:manualLayout>
          <c:xMode val="edge"/>
          <c:yMode val="edge"/>
          <c:x val="0.2876917321361766"/>
          <c:y val="3.3581823328233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3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4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411148522259637E-2"/>
          <c:y val="0.28490907219485262"/>
          <c:w val="0.89189117037979693"/>
          <c:h val="0.71509092780514727"/>
        </c:manualLayout>
      </c:layout>
      <c:pie3DChart>
        <c:varyColors val="1"/>
        <c:ser>
          <c:idx val="0"/>
          <c:order val="0"/>
          <c:tx>
            <c:strRef>
              <c:f>'By Category'!$E$61</c:f>
              <c:strCache>
                <c:ptCount val="1"/>
                <c:pt idx="0">
                  <c:v>Count</c:v>
                </c:pt>
              </c:strCache>
            </c:strRef>
          </c:tx>
          <c:explosion val="33"/>
          <c:dPt>
            <c:idx val="0"/>
            <c:bubble3D val="0"/>
            <c:explosion val="14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explosion val="12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explosion val="2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rgbClr val="ED7D31">
                  <a:lumMod val="75000"/>
                </a:srgb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explosion val="14"/>
            <c:spPr>
              <a:solidFill>
                <a:srgbClr val="70AD47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1.3864402261164994E-2"/>
                  <c:y val="-5.570556187161131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5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9996244156349"/>
                      <c:h val="0.134766785502079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2.0709058167206564E-3"/>
                  <c:y val="5.19904931669637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5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195347152474651"/>
                      <c:h val="0.17773321449792037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21254947434314012"/>
                  <c:y val="-0.198276769548191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5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52674749831351"/>
                      <c:h val="0.1554515745692216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24083417655705494"/>
                  <c:y val="-9.284016636957813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5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79423721024769"/>
                      <c:h val="0.13851752822341057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2.3370955998233727E-2"/>
                  <c:y val="-0.11512166009329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5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1511557688287"/>
                      <c:h val="0.1372177658942364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5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'By Category'!$D$62:$D$66</c:f>
              <c:strCache>
                <c:ptCount val="5"/>
                <c:pt idx="0">
                  <c:v>Awaiting Document Packet</c:v>
                </c:pt>
                <c:pt idx="1">
                  <c:v>In Approval Process</c:v>
                </c:pt>
                <c:pt idx="2">
                  <c:v>In Progress</c:v>
                </c:pt>
                <c:pt idx="3">
                  <c:v>In Review</c:v>
                </c:pt>
                <c:pt idx="4">
                  <c:v>SFPD Complete /  DOJ Review</c:v>
                </c:pt>
              </c:strCache>
            </c:strRef>
          </c:cat>
          <c:val>
            <c:numRef>
              <c:f>'By Category'!$E$62:$E$66</c:f>
              <c:numCache>
                <c:formatCode>General</c:formatCode>
                <c:ptCount val="5"/>
                <c:pt idx="0">
                  <c:v>7</c:v>
                </c:pt>
                <c:pt idx="1">
                  <c:v>35</c:v>
                </c:pt>
                <c:pt idx="2">
                  <c:v>233</c:v>
                </c:pt>
                <c:pt idx="4">
                  <c:v>4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300" baseline="0">
                <a:solidFill>
                  <a:schemeClr val="tx1"/>
                </a:solidFill>
              </a:rPr>
              <a:t>272 DOJ/COPs Recommendations                                                           </a:t>
            </a:r>
            <a:r>
              <a:rPr lang="en-US" sz="1100" baseline="0">
                <a:solidFill>
                  <a:schemeClr val="tx1"/>
                </a:solidFill>
              </a:rPr>
              <a:t>By Objective</a:t>
            </a:r>
            <a:endParaRPr lang="en-US" sz="110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8329328409442094"/>
          <c:y val="3.28291587700516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472214857822908"/>
          <c:y val="0.32947235205225017"/>
          <c:w val="0.73055555555555551"/>
          <c:h val="0.58882831010490733"/>
        </c:manualLayout>
      </c:layout>
      <c:pie3DChart>
        <c:varyColors val="1"/>
        <c:ser>
          <c:idx val="0"/>
          <c:order val="0"/>
          <c:tx>
            <c:strRef>
              <c:f>'By Category'!$E$3</c:f>
              <c:strCache>
                <c:ptCount val="1"/>
                <c:pt idx="0">
                  <c:v>Count 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1">
                  <a:shade val="5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1">
                  <a:tint val="5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2859990249535306E-2"/>
                  <c:y val="-2.22816399286988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58118219229329"/>
                      <c:h val="0.1872771836007130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5.845491956603068E-3"/>
                  <c:y val="-1.85694953237797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145753981930713"/>
                      <c:h val="0.14093137254901958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4.1988187175422825E-2"/>
                  <c:y val="-0.114598279089763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41682168887797"/>
                      <c:h val="0.10779602189293817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7.2742715157443044E-2"/>
                  <c:y val="-7.49264506476785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5000296557270253"/>
                      <c:h val="0.1453875884657389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'By Category'!$D$4:$D$8</c:f>
              <c:strCache>
                <c:ptCount val="5"/>
                <c:pt idx="0">
                  <c:v>Use of Force</c:v>
                </c:pt>
                <c:pt idx="1">
                  <c:v> Bias</c:v>
                </c:pt>
                <c:pt idx="2">
                  <c:v>Community Policing</c:v>
                </c:pt>
                <c:pt idx="3">
                  <c:v>Accountability</c:v>
                </c:pt>
                <c:pt idx="4">
                  <c:v>Recruitment, Hiring, and Personnel Practices</c:v>
                </c:pt>
              </c:strCache>
            </c:strRef>
          </c:cat>
          <c:val>
            <c:numRef>
              <c:f>'By Category'!$E$4:$E$8</c:f>
              <c:numCache>
                <c:formatCode>General</c:formatCode>
                <c:ptCount val="5"/>
                <c:pt idx="0">
                  <c:v>58</c:v>
                </c:pt>
                <c:pt idx="1">
                  <c:v>57</c:v>
                </c:pt>
                <c:pt idx="2">
                  <c:v>57</c:v>
                </c:pt>
                <c:pt idx="3">
                  <c:v>68</c:v>
                </c:pt>
                <c:pt idx="4">
                  <c:v>32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F31297-CEFC-4D53-9542-8428F9C552CE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11840E-E08C-4D4A-BEF0-BDB979CBADFE}">
      <dgm:prSet phldrT="[Text]"/>
      <dgm:spPr/>
      <dgm:t>
        <a:bodyPr/>
        <a:lstStyle/>
        <a:p>
          <a:r>
            <a:rPr lang="en-US" dirty="0" smtClean="0"/>
            <a:t>DOJ</a:t>
          </a:r>
          <a:endParaRPr lang="en-US" dirty="0"/>
        </a:p>
      </dgm:t>
    </dgm:pt>
    <dgm:pt modelId="{49E3B346-FCCA-4827-B669-6D28C30FD305}" type="parTrans" cxnId="{83BF3A98-644D-4D4D-A6EE-5257918D4F3E}">
      <dgm:prSet/>
      <dgm:spPr/>
      <dgm:t>
        <a:bodyPr/>
        <a:lstStyle/>
        <a:p>
          <a:endParaRPr lang="en-US"/>
        </a:p>
      </dgm:t>
    </dgm:pt>
    <dgm:pt modelId="{3834B3F7-A642-4A5D-B5CF-0B6579D5F165}" type="sibTrans" cxnId="{83BF3A98-644D-4D4D-A6EE-5257918D4F3E}">
      <dgm:prSet/>
      <dgm:spPr/>
      <dgm:t>
        <a:bodyPr/>
        <a:lstStyle/>
        <a:p>
          <a:endParaRPr lang="en-US"/>
        </a:p>
      </dgm:t>
    </dgm:pt>
    <dgm:pt modelId="{14B562FD-941D-48AF-A656-F64355EDD679}">
      <dgm:prSet phldrT="[Text]"/>
      <dgm:spPr/>
      <dgm:t>
        <a:bodyPr/>
        <a:lstStyle/>
        <a:p>
          <a:r>
            <a:rPr lang="en-US" dirty="0" smtClean="0"/>
            <a:t>BRP</a:t>
          </a:r>
          <a:endParaRPr lang="en-US" dirty="0"/>
        </a:p>
      </dgm:t>
    </dgm:pt>
    <dgm:pt modelId="{5EE57A99-64C7-4944-9FB0-7A50605F6807}" type="parTrans" cxnId="{C4D88703-807F-4BA9-9BAB-7AC47C8AFB15}">
      <dgm:prSet/>
      <dgm:spPr/>
      <dgm:t>
        <a:bodyPr/>
        <a:lstStyle/>
        <a:p>
          <a:endParaRPr lang="en-US"/>
        </a:p>
      </dgm:t>
    </dgm:pt>
    <dgm:pt modelId="{49098CAE-A1EA-4DB1-9413-AB991557E77E}" type="sibTrans" cxnId="{C4D88703-807F-4BA9-9BAB-7AC47C8AFB15}">
      <dgm:prSet/>
      <dgm:spPr/>
      <dgm:t>
        <a:bodyPr/>
        <a:lstStyle/>
        <a:p>
          <a:endParaRPr lang="en-US"/>
        </a:p>
      </dgm:t>
    </dgm:pt>
    <dgm:pt modelId="{4D972B2C-E1C0-40D5-A6C9-5E1D3E14119E}">
      <dgm:prSet phldrT="[Text]"/>
      <dgm:spPr/>
      <dgm:t>
        <a:bodyPr/>
        <a:lstStyle/>
        <a:p>
          <a:r>
            <a:rPr lang="en-US" dirty="0" smtClean="0"/>
            <a:t>CGJ</a:t>
          </a:r>
          <a:endParaRPr lang="en-US" dirty="0"/>
        </a:p>
      </dgm:t>
    </dgm:pt>
    <dgm:pt modelId="{051CB368-BAFA-40AD-AB05-52F8BD73496A}" type="parTrans" cxnId="{4B7A01B9-EFEE-4D6A-87E9-20C13DA8DB4D}">
      <dgm:prSet/>
      <dgm:spPr/>
      <dgm:t>
        <a:bodyPr/>
        <a:lstStyle/>
        <a:p>
          <a:endParaRPr lang="en-US"/>
        </a:p>
      </dgm:t>
    </dgm:pt>
    <dgm:pt modelId="{A6BD966F-3EB4-4521-B114-F1773EB2D70D}" type="sibTrans" cxnId="{4B7A01B9-EFEE-4D6A-87E9-20C13DA8DB4D}">
      <dgm:prSet/>
      <dgm:spPr/>
      <dgm:t>
        <a:bodyPr/>
        <a:lstStyle/>
        <a:p>
          <a:endParaRPr lang="en-US"/>
        </a:p>
      </dgm:t>
    </dgm:pt>
    <dgm:pt modelId="{2F1A5653-9F10-4EEF-92EC-10F555F6928D}">
      <dgm:prSet phldrT="[Text]"/>
      <dgm:spPr/>
      <dgm:t>
        <a:bodyPr/>
        <a:lstStyle/>
        <a:p>
          <a:r>
            <a:rPr lang="en-US" b="1" dirty="0" smtClean="0"/>
            <a:t>479 total recommendations</a:t>
          </a:r>
          <a:endParaRPr lang="en-US" b="1" dirty="0"/>
        </a:p>
      </dgm:t>
    </dgm:pt>
    <dgm:pt modelId="{F1FA5771-ED97-4AB3-9209-E9787BF12889}" type="parTrans" cxnId="{A3F28D5B-E4E4-496D-A430-9A8EAC4E8233}">
      <dgm:prSet/>
      <dgm:spPr/>
      <dgm:t>
        <a:bodyPr/>
        <a:lstStyle/>
        <a:p>
          <a:endParaRPr lang="en-US"/>
        </a:p>
      </dgm:t>
    </dgm:pt>
    <dgm:pt modelId="{948138E3-AC55-4385-BF36-097351AE5767}" type="sibTrans" cxnId="{A3F28D5B-E4E4-496D-A430-9A8EAC4E8233}">
      <dgm:prSet/>
      <dgm:spPr/>
      <dgm:t>
        <a:bodyPr/>
        <a:lstStyle/>
        <a:p>
          <a:endParaRPr lang="en-US"/>
        </a:p>
      </dgm:t>
    </dgm:pt>
    <dgm:pt modelId="{58399113-6EB3-476D-97EF-3A4181DBDBE8}" type="pres">
      <dgm:prSet presAssocID="{4EF31297-CEFC-4D53-9542-8428F9C552C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11B707-D665-4F1B-8304-C2FA7BD9211F}" type="pres">
      <dgm:prSet presAssocID="{4EF31297-CEFC-4D53-9542-8428F9C552CE}" presName="ellipse" presStyleLbl="trBgShp" presStyleIdx="0" presStyleCnt="1"/>
      <dgm:spPr/>
    </dgm:pt>
    <dgm:pt modelId="{87956890-244D-4318-BDEA-F8EFBAD16B84}" type="pres">
      <dgm:prSet presAssocID="{4EF31297-CEFC-4D53-9542-8428F9C552CE}" presName="arrow1" presStyleLbl="fgShp" presStyleIdx="0" presStyleCnt="1" custAng="18862525" custLinFactNeighborX="82133" custLinFactNeighborY="5062"/>
      <dgm:spPr/>
    </dgm:pt>
    <dgm:pt modelId="{1398CFFD-903E-43AC-B772-835D6CBD2FBB}" type="pres">
      <dgm:prSet presAssocID="{4EF31297-CEFC-4D53-9542-8428F9C552CE}" presName="rectangle" presStyleLbl="revTx" presStyleIdx="0" presStyleCnt="1" custScaleX="97941" custScaleY="198474" custLinFactNeighborX="-12624" custLinFactNeighborY="69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885F9A-EA40-4AC3-98E1-D8888C3C20AB}" type="pres">
      <dgm:prSet presAssocID="{14B562FD-941D-48AF-A656-F64355EDD679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880DC2-EC8E-4A22-A700-7ED0D93123F2}" type="pres">
      <dgm:prSet presAssocID="{4D972B2C-E1C0-40D5-A6C9-5E1D3E14119E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B4F5FE-FDF2-42C1-9154-24B89ECB4B57}" type="pres">
      <dgm:prSet presAssocID="{2F1A5653-9F10-4EEF-92EC-10F555F6928D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5490B-9107-45D7-8F33-FCAE37188590}" type="pres">
      <dgm:prSet presAssocID="{4EF31297-CEFC-4D53-9542-8428F9C552CE}" presName="funnel" presStyleLbl="trAlignAcc1" presStyleIdx="0" presStyleCnt="1"/>
      <dgm:spPr/>
    </dgm:pt>
  </dgm:ptLst>
  <dgm:cxnLst>
    <dgm:cxn modelId="{4B7A01B9-EFEE-4D6A-87E9-20C13DA8DB4D}" srcId="{4EF31297-CEFC-4D53-9542-8428F9C552CE}" destId="{4D972B2C-E1C0-40D5-A6C9-5E1D3E14119E}" srcOrd="2" destOrd="0" parTransId="{051CB368-BAFA-40AD-AB05-52F8BD73496A}" sibTransId="{A6BD966F-3EB4-4521-B114-F1773EB2D70D}"/>
    <dgm:cxn modelId="{C4D88703-807F-4BA9-9BAB-7AC47C8AFB15}" srcId="{4EF31297-CEFC-4D53-9542-8428F9C552CE}" destId="{14B562FD-941D-48AF-A656-F64355EDD679}" srcOrd="1" destOrd="0" parTransId="{5EE57A99-64C7-4944-9FB0-7A50605F6807}" sibTransId="{49098CAE-A1EA-4DB1-9413-AB991557E77E}"/>
    <dgm:cxn modelId="{83BF3A98-644D-4D4D-A6EE-5257918D4F3E}" srcId="{4EF31297-CEFC-4D53-9542-8428F9C552CE}" destId="{5111840E-E08C-4D4A-BEF0-BDB979CBADFE}" srcOrd="0" destOrd="0" parTransId="{49E3B346-FCCA-4827-B669-6D28C30FD305}" sibTransId="{3834B3F7-A642-4A5D-B5CF-0B6579D5F165}"/>
    <dgm:cxn modelId="{97F7E4A0-2251-47D1-938C-FBF30137B784}" type="presOf" srcId="{14B562FD-941D-48AF-A656-F64355EDD679}" destId="{C7880DC2-EC8E-4A22-A700-7ED0D93123F2}" srcOrd="0" destOrd="0" presId="urn:microsoft.com/office/officeart/2005/8/layout/funnel1"/>
    <dgm:cxn modelId="{DA49D85F-B4BA-4A85-9E1E-8149CA8D2681}" type="presOf" srcId="{2F1A5653-9F10-4EEF-92EC-10F555F6928D}" destId="{1398CFFD-903E-43AC-B772-835D6CBD2FBB}" srcOrd="0" destOrd="0" presId="urn:microsoft.com/office/officeart/2005/8/layout/funnel1"/>
    <dgm:cxn modelId="{EE4468CB-C660-4B76-8BAE-33353AD2805E}" type="presOf" srcId="{4EF31297-CEFC-4D53-9542-8428F9C552CE}" destId="{58399113-6EB3-476D-97EF-3A4181DBDBE8}" srcOrd="0" destOrd="0" presId="urn:microsoft.com/office/officeart/2005/8/layout/funnel1"/>
    <dgm:cxn modelId="{A3F28D5B-E4E4-496D-A430-9A8EAC4E8233}" srcId="{4EF31297-CEFC-4D53-9542-8428F9C552CE}" destId="{2F1A5653-9F10-4EEF-92EC-10F555F6928D}" srcOrd="3" destOrd="0" parTransId="{F1FA5771-ED97-4AB3-9209-E9787BF12889}" sibTransId="{948138E3-AC55-4385-BF36-097351AE5767}"/>
    <dgm:cxn modelId="{81C71866-B12E-4E1A-93F1-976ACB7AB023}" type="presOf" srcId="{4D972B2C-E1C0-40D5-A6C9-5E1D3E14119E}" destId="{3F885F9A-EA40-4AC3-98E1-D8888C3C20AB}" srcOrd="0" destOrd="0" presId="urn:microsoft.com/office/officeart/2005/8/layout/funnel1"/>
    <dgm:cxn modelId="{45471FBC-FDF5-445D-9D36-C5E438223986}" type="presOf" srcId="{5111840E-E08C-4D4A-BEF0-BDB979CBADFE}" destId="{A2B4F5FE-FDF2-42C1-9154-24B89ECB4B57}" srcOrd="0" destOrd="0" presId="urn:microsoft.com/office/officeart/2005/8/layout/funnel1"/>
    <dgm:cxn modelId="{A35388CD-61FF-4C3D-9052-544A5D92E13A}" type="presParOf" srcId="{58399113-6EB3-476D-97EF-3A4181DBDBE8}" destId="{2D11B707-D665-4F1B-8304-C2FA7BD9211F}" srcOrd="0" destOrd="0" presId="urn:microsoft.com/office/officeart/2005/8/layout/funnel1"/>
    <dgm:cxn modelId="{6DCFA971-41C8-4758-8D95-A1D4CEB3F1BA}" type="presParOf" srcId="{58399113-6EB3-476D-97EF-3A4181DBDBE8}" destId="{87956890-244D-4318-BDEA-F8EFBAD16B84}" srcOrd="1" destOrd="0" presId="urn:microsoft.com/office/officeart/2005/8/layout/funnel1"/>
    <dgm:cxn modelId="{70D5FE00-D4E2-47D9-86AC-02D9ADC243DA}" type="presParOf" srcId="{58399113-6EB3-476D-97EF-3A4181DBDBE8}" destId="{1398CFFD-903E-43AC-B772-835D6CBD2FBB}" srcOrd="2" destOrd="0" presId="urn:microsoft.com/office/officeart/2005/8/layout/funnel1"/>
    <dgm:cxn modelId="{65C6137F-7009-46A9-8F01-60BDBB0456A9}" type="presParOf" srcId="{58399113-6EB3-476D-97EF-3A4181DBDBE8}" destId="{3F885F9A-EA40-4AC3-98E1-D8888C3C20AB}" srcOrd="3" destOrd="0" presId="urn:microsoft.com/office/officeart/2005/8/layout/funnel1"/>
    <dgm:cxn modelId="{5A09F8CB-4004-480D-8CE2-B23972979CB0}" type="presParOf" srcId="{58399113-6EB3-476D-97EF-3A4181DBDBE8}" destId="{C7880DC2-EC8E-4A22-A700-7ED0D93123F2}" srcOrd="4" destOrd="0" presId="urn:microsoft.com/office/officeart/2005/8/layout/funnel1"/>
    <dgm:cxn modelId="{AE42C929-6EE3-46FB-9895-E0FB25F05857}" type="presParOf" srcId="{58399113-6EB3-476D-97EF-3A4181DBDBE8}" destId="{A2B4F5FE-FDF2-42C1-9154-24B89ECB4B57}" srcOrd="5" destOrd="0" presId="urn:microsoft.com/office/officeart/2005/8/layout/funnel1"/>
    <dgm:cxn modelId="{9DA95E83-20DA-4FDD-8004-84B57E874946}" type="presParOf" srcId="{58399113-6EB3-476D-97EF-3A4181DBDBE8}" destId="{8F75490B-9107-45D7-8F33-FCAE3718859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66EC82C6-4A91-4F4D-910D-6BED3A64A61A}" type="datetimeFigureOut">
              <a:rPr lang="en-US" smtClean="0"/>
              <a:t>3/17/17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4638" y="233363"/>
            <a:ext cx="4500562" cy="2532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75423" y="2908453"/>
            <a:ext cx="6268596" cy="6059277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DCD23689-609F-44E8-A629-3697FE48C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41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0463" y="233363"/>
            <a:ext cx="4500562" cy="2532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6F419-16E3-4D14-94BD-51D651A152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35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0463" y="233363"/>
            <a:ext cx="4500562" cy="2532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</a:t>
            </a:r>
            <a:r>
              <a:rPr lang="en-US" baseline="0" dirty="0" smtClean="0"/>
              <a:t> technology from our department’s IT shop includes: </a:t>
            </a:r>
          </a:p>
          <a:p>
            <a:endParaRPr lang="en-US" baseline="0" dirty="0" smtClean="0"/>
          </a:p>
          <a:p>
            <a:r>
              <a:rPr lang="en-US" baseline="0" dirty="0" smtClean="0"/>
              <a:t>-Estops data collection for all vehicle and pedestrian interactions (started when?) </a:t>
            </a:r>
          </a:p>
          <a:p>
            <a:r>
              <a:rPr lang="en-US" baseline="0" dirty="0" smtClean="0"/>
              <a:t>-Beta testing E Citations app for all moving violation data</a:t>
            </a:r>
          </a:p>
          <a:p>
            <a:r>
              <a:rPr lang="en-US" baseline="0" dirty="0" smtClean="0"/>
              <a:t>-Developing Use of Force application for </a:t>
            </a:r>
            <a:r>
              <a:rPr lang="en-US" baseline="0" dirty="0" err="1" smtClean="0"/>
              <a:t>UoF</a:t>
            </a:r>
            <a:r>
              <a:rPr lang="en-US" baseline="0" dirty="0" smtClean="0"/>
              <a:t> form automation</a:t>
            </a:r>
          </a:p>
          <a:p>
            <a:r>
              <a:rPr lang="en-US" baseline="0" dirty="0" smtClean="0"/>
              <a:t>-Developing CIT application for CIT form automation </a:t>
            </a:r>
          </a:p>
          <a:p>
            <a:endParaRPr lang="en-US" baseline="0" dirty="0" smtClean="0"/>
          </a:p>
          <a:p>
            <a:r>
              <a:rPr lang="en-US" baseline="0" dirty="0" smtClean="0"/>
              <a:t>Estops data will be integrated into the 96A report per legislative mandate this summer. </a:t>
            </a:r>
            <a:endParaRPr lang="en-US" dirty="0" smtClean="0"/>
          </a:p>
          <a:p>
            <a:pPr marL="285709" indent="-285709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By creating an digital point of entry (from a previous manual system), future data sets will be automated, easier to analyze and will speed (and eventually automate) reporting requirements. (AB953/Admin 96.A)</a:t>
            </a:r>
          </a:p>
          <a:p>
            <a:endParaRPr lang="en-US" dirty="0" smtClean="0"/>
          </a:p>
          <a:p>
            <a:r>
              <a:rPr lang="en-US" dirty="0" smtClean="0"/>
              <a:t>OIS</a:t>
            </a:r>
            <a:r>
              <a:rPr lang="en-US" baseline="0" dirty="0" smtClean="0"/>
              <a:t> notification system has been upgraded from an old manual phone tree style system to an automatic phone/email/text system with built in rollover functionality and built in auditable reports.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23689-609F-44E8-A629-3697FE48CB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04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0463" y="233363"/>
            <a:ext cx="4500562" cy="2532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To show how much I emphasize the role of the community in our department, I have created the Community Engagement Division, which will provide a focused community engagement strategy.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External </a:t>
            </a:r>
            <a:r>
              <a:rPr lang="en-US" baseline="0" dirty="0" err="1" smtClean="0"/>
              <a:t>Comms</a:t>
            </a:r>
            <a:endParaRPr lang="en-US" baseline="0" dirty="0" smtClean="0"/>
          </a:p>
          <a:p>
            <a:r>
              <a:rPr lang="en-US" baseline="0" dirty="0" smtClean="0"/>
              <a:t> -Meeting with our community (coffee w/ a cop, monthly Captain’s meetings,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 -Successful social media outreach campaigns</a:t>
            </a:r>
          </a:p>
          <a:p>
            <a:r>
              <a:rPr lang="en-US" baseline="0" dirty="0" smtClean="0"/>
              <a:t> -Need to update our website to make it more useable.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Internal </a:t>
            </a:r>
            <a:r>
              <a:rPr lang="en-US" baseline="0" dirty="0" err="1" smtClean="0"/>
              <a:t>Comms</a:t>
            </a:r>
            <a:endParaRPr lang="en-US" baseline="0" dirty="0" smtClean="0"/>
          </a:p>
          <a:p>
            <a:r>
              <a:rPr lang="en-US" baseline="0" dirty="0" smtClean="0"/>
              <a:t> - Listed above</a:t>
            </a:r>
          </a:p>
          <a:p>
            <a:r>
              <a:rPr lang="en-US" baseline="0" dirty="0" smtClean="0"/>
              <a:t> - Also thinking about a possible podcast, monthly video message or newsletter</a:t>
            </a:r>
          </a:p>
          <a:p>
            <a:endParaRPr lang="en-US" baseline="0" dirty="0" smtClean="0"/>
          </a:p>
          <a:p>
            <a:r>
              <a:rPr lang="en-US" sz="1600" dirty="0"/>
              <a:t>9 Advisory Forums to be re-invigorated and/or organized for the first time:</a:t>
            </a:r>
          </a:p>
          <a:p>
            <a:endParaRPr lang="en-US" sz="1600" dirty="0"/>
          </a:p>
          <a:p>
            <a:r>
              <a:rPr lang="en-US" sz="1600" dirty="0"/>
              <a:t>-African American/Black</a:t>
            </a:r>
          </a:p>
          <a:p>
            <a:r>
              <a:rPr lang="en-US" sz="1600" dirty="0"/>
              <a:t>-Hispanic/Latino</a:t>
            </a:r>
          </a:p>
          <a:p>
            <a:r>
              <a:rPr lang="en-US" sz="1600" dirty="0"/>
              <a:t>-Asian/Pacific Islander</a:t>
            </a:r>
          </a:p>
          <a:p>
            <a:r>
              <a:rPr lang="en-US" sz="1600" dirty="0"/>
              <a:t>-LGBT</a:t>
            </a:r>
          </a:p>
          <a:p>
            <a:r>
              <a:rPr lang="en-US" sz="1600" dirty="0"/>
              <a:t>-Woman’s</a:t>
            </a:r>
          </a:p>
          <a:p>
            <a:r>
              <a:rPr lang="en-US" sz="1600" dirty="0"/>
              <a:t>-Youth</a:t>
            </a:r>
          </a:p>
          <a:p>
            <a:r>
              <a:rPr lang="en-US" sz="1600" dirty="0"/>
              <a:t>-Interfaith</a:t>
            </a:r>
          </a:p>
          <a:p>
            <a:r>
              <a:rPr lang="en-US" sz="1600" dirty="0"/>
              <a:t>-Muslim/Islamic</a:t>
            </a:r>
          </a:p>
          <a:p>
            <a:r>
              <a:rPr lang="en-US" sz="1600" dirty="0"/>
              <a:t>-Jewish</a:t>
            </a:r>
            <a:endParaRPr lang="en-US" baseline="0" dirty="0" smtClean="0">
              <a:solidFill>
                <a:schemeClr val="tx1"/>
              </a:solidFill>
            </a:endParaRPr>
          </a:p>
          <a:p>
            <a:endParaRPr lang="en-US" baseline="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23689-609F-44E8-A629-3697FE48CB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19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0463" y="233363"/>
            <a:ext cx="4500562" cy="2532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Atlanta visit will be first written, physical and interview outside of San Francisco.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Women’s Workshop p</a:t>
            </a:r>
            <a:r>
              <a:rPr lang="en-US" dirty="0" smtClean="0"/>
              <a:t>rovides for candidate success by addressing a need for physical conditioning.</a:t>
            </a:r>
            <a:r>
              <a:rPr lang="en-US" baseline="0" dirty="0" smtClean="0"/>
              <a:t> Seeks to increase female success rate at PAT and Academy, which tend to be upper body strength heavy.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2016, the unit held 243 different recruiting events across the country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events were focused on the following, depending on the type of event being held:</a:t>
            </a:r>
          </a:p>
          <a:p>
            <a:r>
              <a:rPr lang="en-US" baseline="0" dirty="0" smtClean="0"/>
              <a:t>Veterans/Military – 13%       Women – 5%   African Americans – 9%    Hispanic/Latinos – 4%</a:t>
            </a:r>
          </a:p>
          <a:p>
            <a:r>
              <a:rPr lang="en-US" baseline="0" dirty="0" smtClean="0"/>
              <a:t>Asian/Filipino/Pacific Islanders – 6%      College Campuses/Career Centers/Campus Veterans Groups – 27%</a:t>
            </a:r>
          </a:p>
          <a:p>
            <a:r>
              <a:rPr lang="en-US" baseline="0" dirty="0" smtClean="0"/>
              <a:t>General Recruitment event (no demographic targeted) 30%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semester we’re engaged with City College to run a Course (1 unit) that preps individuals for Application and Preparation for the Academy. 2 hours per week.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Demographics of our current Academy Class are: </a:t>
            </a:r>
          </a:p>
          <a:p>
            <a:endParaRPr lang="en-US" baseline="0" dirty="0" smtClean="0"/>
          </a:p>
          <a:p>
            <a:r>
              <a:rPr lang="en-US" dirty="0"/>
              <a:t>White</a:t>
            </a:r>
            <a:r>
              <a:rPr lang="en-US" dirty="0" smtClean="0"/>
              <a:t>     AA/</a:t>
            </a:r>
            <a:r>
              <a:rPr lang="en-US" dirty="0"/>
              <a:t>Black</a:t>
            </a:r>
            <a:r>
              <a:rPr lang="en-US" dirty="0" smtClean="0"/>
              <a:t>   </a:t>
            </a:r>
            <a:r>
              <a:rPr lang="en-US" baseline="0" dirty="0" smtClean="0"/>
              <a:t> </a:t>
            </a:r>
            <a:r>
              <a:rPr lang="en-US" dirty="0"/>
              <a:t>Hispanic</a:t>
            </a:r>
            <a:r>
              <a:rPr lang="en-US" dirty="0" smtClean="0"/>
              <a:t>     </a:t>
            </a:r>
            <a:r>
              <a:rPr lang="en-US" dirty="0"/>
              <a:t>Asian     </a:t>
            </a:r>
            <a:r>
              <a:rPr lang="en-US" dirty="0" smtClean="0"/>
              <a:t> </a:t>
            </a:r>
            <a:r>
              <a:rPr lang="en-US" dirty="0"/>
              <a:t>Filipino              Male      Female     Total</a:t>
            </a:r>
            <a:endParaRPr lang="en-US" dirty="0" smtClean="0"/>
          </a:p>
          <a:p>
            <a:r>
              <a:rPr lang="en-US" dirty="0"/>
              <a:t>14</a:t>
            </a:r>
            <a:r>
              <a:rPr lang="en-US" dirty="0" smtClean="0"/>
              <a:t>               </a:t>
            </a:r>
            <a:r>
              <a:rPr lang="en-US" dirty="0"/>
              <a:t>9</a:t>
            </a:r>
            <a:r>
              <a:rPr lang="en-US" dirty="0" smtClean="0"/>
              <a:t>               </a:t>
            </a:r>
            <a:r>
              <a:rPr lang="en-US" dirty="0"/>
              <a:t>13</a:t>
            </a:r>
            <a:r>
              <a:rPr lang="en-US" dirty="0" smtClean="0"/>
              <a:t>               </a:t>
            </a:r>
            <a:r>
              <a:rPr lang="en-US" dirty="0"/>
              <a:t>7</a:t>
            </a:r>
            <a:r>
              <a:rPr lang="en-US" dirty="0" smtClean="0"/>
              <a:t>             </a:t>
            </a:r>
            <a:r>
              <a:rPr lang="en-US" dirty="0"/>
              <a:t>2</a:t>
            </a:r>
            <a:r>
              <a:rPr lang="en-US" dirty="0" smtClean="0"/>
              <a:t>                              35            10            45</a:t>
            </a:r>
          </a:p>
          <a:p>
            <a:r>
              <a:rPr lang="en-US" dirty="0"/>
              <a:t>31%  </a:t>
            </a:r>
            <a:r>
              <a:rPr lang="en-US" dirty="0" smtClean="0"/>
              <a:t>         </a:t>
            </a:r>
            <a:r>
              <a:rPr lang="en-US" dirty="0"/>
              <a:t>20%</a:t>
            </a:r>
            <a:r>
              <a:rPr lang="en-US" dirty="0" smtClean="0"/>
              <a:t>          </a:t>
            </a:r>
            <a:r>
              <a:rPr lang="en-US" dirty="0"/>
              <a:t>29%</a:t>
            </a:r>
            <a:r>
              <a:rPr lang="en-US" dirty="0" smtClean="0"/>
              <a:t>           </a:t>
            </a:r>
            <a:r>
              <a:rPr lang="en-US" dirty="0"/>
              <a:t>16%</a:t>
            </a:r>
            <a:r>
              <a:rPr lang="en-US" dirty="0" smtClean="0"/>
              <a:t>         </a:t>
            </a:r>
            <a:r>
              <a:rPr lang="en-US" dirty="0"/>
              <a:t>4%</a:t>
            </a:r>
            <a:r>
              <a:rPr lang="en-US" dirty="0" smtClean="0"/>
              <a:t>                         78%</a:t>
            </a:r>
            <a:r>
              <a:rPr lang="en-US" baseline="0" dirty="0" smtClean="0"/>
              <a:t>         22%      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23689-609F-44E8-A629-3697FE48CB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96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0463" y="233363"/>
            <a:ext cx="4500562" cy="2532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As of today, we have 4 recommendations Complete and submitted to the DOJ, with another 42 recommendations being reviewed for approval, and 233 recommendations actively being worked by the department. </a:t>
            </a:r>
            <a:r>
              <a:rPr lang="en-US" sz="1300" b="1" dirty="0"/>
              <a:t>4 of the 58 Immediate priority recommendations (7%) are complete, another 19 (33%) are pending my review, and the remaining 35 (60%) are in progress with their Executive Sponsor and Project Managers.</a:t>
            </a:r>
            <a:r>
              <a:rPr lang="en-US" sz="1300" dirty="0"/>
              <a:t> </a:t>
            </a:r>
          </a:p>
          <a:p>
            <a:endParaRPr lang="en-US" sz="1300" dirty="0"/>
          </a:p>
          <a:p>
            <a:r>
              <a:rPr lang="en-US" sz="1300" dirty="0"/>
              <a:t>We believe we are on track to complete our recommendations “on time”, however, we are at the start of not just an 18 month process, but a continual, and ongoing process that will long outstrip the 18 months in the DOJ report. </a:t>
            </a:r>
          </a:p>
          <a:p>
            <a:endParaRPr lang="en-US" sz="1300" dirty="0"/>
          </a:p>
          <a:p>
            <a:r>
              <a:rPr lang="en-US" sz="1300" dirty="0"/>
              <a:t>A summary document is available online today and provides a more in detail breakdown by Objective area.</a:t>
            </a:r>
          </a:p>
          <a:p>
            <a:endParaRPr lang="en-US" sz="1300" dirty="0"/>
          </a:p>
          <a:p>
            <a:r>
              <a:rPr lang="en-US" sz="1300" dirty="0"/>
              <a:t>I’d also like to note that we have implemented significantly more than just the 4 “SFPD Complete” recommendations noted on this slide. Several recommendations have been implemented and are pending backup documents, while others may be complete but require a round of auditing. </a:t>
            </a:r>
          </a:p>
          <a:p>
            <a:endParaRPr lang="en-US" sz="1300" dirty="0"/>
          </a:p>
          <a:p>
            <a:r>
              <a:rPr lang="en-US" sz="1300" dirty="0"/>
              <a:t>For example – the OIS notification system I mentioned earlier is not yet “SFPD complete” – I have determined the recommendation needed language that codified how it can be audited. When that language is included, that recommendation will likely move into the SFPD complete section. </a:t>
            </a:r>
            <a:endParaRPr lang="en-US" sz="1300" b="1" u="sng" dirty="0"/>
          </a:p>
          <a:p>
            <a:r>
              <a:rPr lang="en-US" sz="1300" b="1" u="sng" dirty="0"/>
              <a:t>Status of Recommendations</a:t>
            </a:r>
            <a:r>
              <a:rPr lang="en-US" sz="1300" b="1" dirty="0"/>
              <a:t>:		</a:t>
            </a:r>
          </a:p>
          <a:p>
            <a:r>
              <a:rPr lang="en-US" sz="1300" dirty="0"/>
              <a:t>  </a:t>
            </a:r>
            <a:r>
              <a:rPr lang="en-US" sz="1300" b="1" dirty="0">
                <a:solidFill>
                  <a:schemeClr val="dk1"/>
                </a:solidFill>
              </a:rPr>
              <a:t>•  </a:t>
            </a:r>
            <a:r>
              <a:rPr lang="en-US" sz="1300" b="1" dirty="0"/>
              <a:t>Awaiting Document Packet: </a:t>
            </a:r>
            <a:r>
              <a:rPr lang="en-US" sz="1300" dirty="0"/>
              <a:t>4.5, 43.1, 43.2, 66.2, 66.3, 76.1, 76.2</a:t>
            </a:r>
          </a:p>
          <a:p>
            <a:r>
              <a:rPr lang="en-US" sz="1300" b="1" dirty="0">
                <a:solidFill>
                  <a:schemeClr val="dk1"/>
                </a:solidFill>
              </a:rPr>
              <a:t>  •  </a:t>
            </a:r>
            <a:r>
              <a:rPr lang="en-US" sz="1300" b="1" dirty="0"/>
              <a:t>In Approval Process:</a:t>
            </a:r>
            <a:r>
              <a:rPr lang="en-US" sz="1300" dirty="0"/>
              <a:t>  8.1, 14.1, 14.2, 14.3, 15.2, 23.1, 24.4, 24.5, 26.2, 26.3, 28.6, 28.7, 29.4, 34.2, 34.3, 35.4, 39.5, 44.3. 50.2, 55.1, 64.2, 66.1, 68.2, 73.1, 75.3, 83.1, 83.2, 88.4</a:t>
            </a:r>
          </a:p>
          <a:p>
            <a:r>
              <a:rPr lang="en-US" sz="1300" b="1" dirty="0"/>
              <a:t>  </a:t>
            </a:r>
            <a:r>
              <a:rPr lang="en-US" sz="1300" b="1" dirty="0">
                <a:solidFill>
                  <a:schemeClr val="dk1"/>
                </a:solidFill>
              </a:rPr>
              <a:t>•  </a:t>
            </a:r>
            <a:r>
              <a:rPr lang="en-US" sz="1300" b="1" dirty="0"/>
              <a:t>SFPD Complete/ DOJ Review</a:t>
            </a:r>
            <a:r>
              <a:rPr lang="en-US" sz="1300" dirty="0"/>
              <a:t>: 3.1, 7.3, 13.1, 17.1</a:t>
            </a:r>
          </a:p>
          <a:p>
            <a:r>
              <a:rPr lang="en-US" sz="1300" b="1" dirty="0">
                <a:solidFill>
                  <a:schemeClr val="dk1"/>
                </a:solidFill>
              </a:rPr>
              <a:t>  •  In Progress: </a:t>
            </a:r>
            <a:r>
              <a:rPr lang="en-US" sz="1300" dirty="0">
                <a:solidFill>
                  <a:schemeClr val="dk1"/>
                </a:solidFill>
              </a:rPr>
              <a:t>Remaining 233 recommendations</a:t>
            </a:r>
            <a:endParaRPr lang="en-US" sz="1300" dirty="0"/>
          </a:p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23689-609F-44E8-A629-3697FE48CB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4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0463" y="233363"/>
            <a:ext cx="4500562" cy="2532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23689-609F-44E8-A629-3697FE48CB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64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0463" y="233363"/>
            <a:ext cx="4500562" cy="2532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23689-609F-44E8-A629-3697FE48CB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03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0463" y="233363"/>
            <a:ext cx="4500562" cy="2532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-President Breed, Supervisors,</a:t>
            </a:r>
            <a:r>
              <a:rPr lang="en-US" baseline="0" dirty="0" smtClean="0"/>
              <a:t> </a:t>
            </a:r>
            <a:r>
              <a:rPr lang="en-US" dirty="0" smtClean="0"/>
              <a:t>thank you for this opportunity to update</a:t>
            </a:r>
            <a:r>
              <a:rPr lang="en-US" baseline="0" dirty="0" smtClean="0"/>
              <a:t> you on our department’s progress</a:t>
            </a:r>
          </a:p>
          <a:p>
            <a:endParaRPr lang="en-US" baseline="0" dirty="0" smtClean="0"/>
          </a:p>
          <a:p>
            <a:r>
              <a:rPr lang="en-US" baseline="0" dirty="0" smtClean="0"/>
              <a:t>-As a reminder, here are some of the first steps I took since taking charge a little over a month ago…</a:t>
            </a:r>
          </a:p>
          <a:p>
            <a:endParaRPr lang="en-US" baseline="0" dirty="0" smtClean="0"/>
          </a:p>
          <a:p>
            <a:pPr defTabSz="914270"/>
            <a:r>
              <a:rPr lang="en-US" baseline="0" dirty="0" smtClean="0"/>
              <a:t>I believe the DOJ report offers a roadmap for the department that not only has a few defined checkpoints, but provides for a continual, and ongoing process that will long outstrip the 18 month Collaborative Reform Initiative with the Department of Justice. Our process will utilize the DOJ report as a frame to look at department policies and practices, and evolve the department into a national leader.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23689-609F-44E8-A629-3697FE48CB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77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0463" y="233363"/>
            <a:ext cx="4500562" cy="2532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-Command</a:t>
            </a:r>
            <a:r>
              <a:rPr lang="en-US" baseline="0" dirty="0" smtClean="0"/>
              <a:t> Staff Changes. We have made changes to the command staff structure to increase accountability, capacity and continue our responsibility to maintain public safety.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new structure is about organizational effectiveness and putting in place a team that will give the department the best opportunity to implement the reforms in a successful and sustainable way, while maintaining</a:t>
            </a:r>
            <a:r>
              <a:rPr lang="en-US" baseline="0" dirty="0" smtClean="0"/>
              <a:t> public safety.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have added 2 Assistant Chiefs, and 3 Commanders, total costs of these changes is approximately 1.65m.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23689-609F-44E8-A629-3697FE48CB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11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0463" y="233363"/>
            <a:ext cx="4500562" cy="2532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remind the board</a:t>
            </a:r>
            <a:r>
              <a:rPr lang="en-US" baseline="0" dirty="0" smtClean="0"/>
              <a:t>, we received our DOJ report in October of last year, and briefed a joint meeting of the Police Commission and Board of Supervisors in November on or way forward.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Since then, we’ve achieved some measurable progress, which I’ll highlight in a moment.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note on Implicit Bias and Procedural Justice training:  All officers and sergeants are receiving 8 hours of Principled Policing during the 2017-19 Advanced Officer/Continuing Professional Training cycle. The Principled Policing curriculum covers Procedural Justice and Implicit Bias Training. </a:t>
            </a:r>
          </a:p>
          <a:p>
            <a:endParaRPr lang="en-US" baseline="0" dirty="0" smtClean="0"/>
          </a:p>
          <a:p>
            <a:r>
              <a:rPr lang="en-US" b="0" baseline="0" dirty="0" smtClean="0"/>
              <a:t>The Principled Policing Curriculum is in addition to a 2 hour implicit bias course that was run from 2015 and 2016.  </a:t>
            </a:r>
            <a:r>
              <a:rPr lang="en-US" baseline="0" dirty="0" smtClean="0"/>
              <a:t>1,847 officers attended that course over the 2 years it was offered. That course has sunset and has been replaced by the Principled Policing Curriculum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23689-609F-44E8-A629-3697FE48CB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60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0463" y="233363"/>
            <a:ext cx="4500562" cy="2532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-Reminder that we’re working 479 report recommendations. 272 from the DOJ, and others from Blue</a:t>
            </a:r>
            <a:r>
              <a:rPr lang="en-US" baseline="0" dirty="0" smtClean="0"/>
              <a:t> Ribbon, the 21</a:t>
            </a:r>
            <a:r>
              <a:rPr lang="en-US" baseline="30000" dirty="0" smtClean="0"/>
              <a:t>st</a:t>
            </a:r>
            <a:r>
              <a:rPr lang="en-US" baseline="0" dirty="0" smtClean="0"/>
              <a:t> C. Policing report, the Bar Association and Multiple Civil Grand Jury Responses.</a:t>
            </a:r>
            <a:endParaRPr lang="en-US" dirty="0" smtClean="0"/>
          </a:p>
          <a:p>
            <a:pPr defTabSz="914270">
              <a:defRPr/>
            </a:pPr>
            <a:endParaRPr lang="en-US" baseline="0" dirty="0" smtClean="0"/>
          </a:p>
          <a:p>
            <a:pPr defTabSz="914270">
              <a:defRPr/>
            </a:pPr>
            <a:r>
              <a:rPr lang="en-US" baseline="0" dirty="0" smtClean="0"/>
              <a:t>-The DOJ report provides an excellent framework from which to address the additional recommendations. </a:t>
            </a:r>
          </a:p>
          <a:p>
            <a:endParaRPr lang="en-US" dirty="0" smtClean="0"/>
          </a:p>
          <a:p>
            <a:r>
              <a:rPr lang="en-US" dirty="0" smtClean="0"/>
              <a:t>-As we complete</a:t>
            </a:r>
            <a:r>
              <a:rPr lang="en-US" baseline="0" dirty="0" smtClean="0"/>
              <a:t> DOJ recommendations we believe we address, in principle, the other report recommendations.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-DOJ provides a solid road map that we’ve embraced, that’ll help us address the remaining reports through the future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Example: </a:t>
            </a:r>
          </a:p>
          <a:p>
            <a:r>
              <a:rPr lang="en-US" dirty="0" smtClean="0"/>
              <a:t>BRP # 8: The SFPD should update its current data collection policy to clearly define when data collection is required. </a:t>
            </a:r>
          </a:p>
          <a:p>
            <a:endParaRPr lang="en-US" dirty="0" smtClean="0"/>
          </a:p>
          <a:p>
            <a:r>
              <a:rPr lang="en-US" dirty="0" smtClean="0"/>
              <a:t>DOJ # 34.3: The SFPD should consider expanding the functionality of the E585 traffic stop incident report data collection system to include data collection for all pedestrian and non-motorized conveyances.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20C74-CCB6-4928-94FD-84DF7E42B6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3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0463" y="233363"/>
            <a:ext cx="4500562" cy="2532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-Launched</a:t>
            </a:r>
            <a:r>
              <a:rPr lang="en-US" baseline="0" dirty="0" smtClean="0"/>
              <a:t> Implicit Bias / Procedural Justice Training. Now included in both Academy classes and ongoing refresher training for the department.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-Improving the Not on my Watch program by expanding it to include all misconduct </a:t>
            </a:r>
          </a:p>
          <a:p>
            <a:endParaRPr lang="en-US" baseline="0" dirty="0" smtClean="0"/>
          </a:p>
          <a:p>
            <a:r>
              <a:rPr lang="en-US" baseline="0" dirty="0" smtClean="0"/>
              <a:t>-Academic assistance on all database development and research</a:t>
            </a:r>
          </a:p>
          <a:p>
            <a:endParaRPr lang="en-US" baseline="0" dirty="0" smtClean="0"/>
          </a:p>
          <a:p>
            <a:r>
              <a:rPr lang="en-US" baseline="0" dirty="0" smtClean="0"/>
              <a:t>-Audits of department electronic communications are complete and now regularly executed. No purposeful violations found by IA. Ongoing for 4 months, based on technology implementation</a:t>
            </a:r>
          </a:p>
          <a:p>
            <a:pPr marL="742844" lvl="1" indent="-285709">
              <a:buFontTx/>
              <a:buChar char="-"/>
            </a:pPr>
            <a:r>
              <a:rPr lang="en-US" dirty="0" smtClean="0"/>
              <a:t>Text messages audited from May 2016</a:t>
            </a:r>
          </a:p>
          <a:p>
            <a:pPr marL="742844" lvl="1" indent="-285709">
              <a:buFontTx/>
              <a:buChar char="-"/>
            </a:pPr>
            <a:r>
              <a:rPr lang="en-US" dirty="0" smtClean="0"/>
              <a:t>Emails audited from November 2016</a:t>
            </a:r>
          </a:p>
          <a:p>
            <a:pPr marL="742844" lvl="1" indent="-285709">
              <a:buFontTx/>
              <a:buChar char="-"/>
            </a:pPr>
            <a:r>
              <a:rPr lang="en-US" dirty="0" smtClean="0"/>
              <a:t>Vehicle Terminals audited from Dec 2016</a:t>
            </a:r>
          </a:p>
          <a:p>
            <a:pPr marL="457135" lvl="1"/>
            <a:r>
              <a:rPr lang="en-US" dirty="0" smtClean="0"/>
              <a:t>Vendor limitations kept us</a:t>
            </a:r>
            <a:r>
              <a:rPr lang="en-US" baseline="0" dirty="0" smtClean="0"/>
              <a:t> from going back any further than May 2016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6F419-16E3-4D14-94BD-51D651A152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03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0463" y="233363"/>
            <a:ext cx="4500562" cy="2532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-Fully</a:t>
            </a:r>
            <a:r>
              <a:rPr lang="en-US" baseline="0" dirty="0" smtClean="0"/>
              <a:t> deployed BWC coverage. Over 100k videos recorded thus far.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-Creation of an Audit unit with this budget cycle to sustain DOJ mandated changes into the performance culture of the department. </a:t>
            </a:r>
          </a:p>
          <a:p>
            <a:r>
              <a:rPr lang="en-US" baseline="0" dirty="0" smtClean="0"/>
              <a:t>-Improving the EIS program with the help of Academia</a:t>
            </a:r>
          </a:p>
          <a:p>
            <a:endParaRPr lang="en-US" baseline="0" dirty="0" smtClean="0"/>
          </a:p>
          <a:p>
            <a:r>
              <a:rPr lang="en-US" baseline="0" dirty="0" smtClean="0"/>
              <a:t>-Developing an officer dashboard to assist supervisors in officer management &amp; evaluations. This mirrors DOJ recommendations 27.4 and 27.5,</a:t>
            </a:r>
          </a:p>
          <a:p>
            <a:r>
              <a:rPr lang="en-US" baseline="0" dirty="0" smtClean="0"/>
              <a:t>27.4 “To ensure first line supervisors understand the key role they play in addressing bias, supervisor training should include coaching, mentoring and direct engagement with problem officers” </a:t>
            </a:r>
          </a:p>
          <a:p>
            <a:r>
              <a:rPr lang="en-US" baseline="0" dirty="0" smtClean="0"/>
              <a:t>27.6 “The SFPD should measure the efficacy of such training through careful data collection and analysis practices, ideally in partnership with an academic researcher”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6F419-16E3-4D14-94BD-51D651A152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89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0463" y="233363"/>
            <a:ext cx="4500562" cy="2532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70">
              <a:defRPr/>
            </a:pPr>
            <a:r>
              <a:rPr lang="en-US" dirty="0" smtClean="0"/>
              <a:t>-DGO 5.01 passed in December – training</a:t>
            </a:r>
            <a:r>
              <a:rPr lang="en-US" baseline="0" dirty="0" smtClean="0"/>
              <a:t> of the department to be complete by this summer</a:t>
            </a:r>
          </a:p>
          <a:p>
            <a:pPr defTabSz="914270">
              <a:defRPr/>
            </a:pPr>
            <a:endParaRPr lang="en-US" baseline="0" dirty="0" smtClean="0"/>
          </a:p>
          <a:p>
            <a:pPr defTabSz="914270">
              <a:defRPr/>
            </a:pPr>
            <a:r>
              <a:rPr lang="en-US" baseline="0" dirty="0" smtClean="0"/>
              <a:t>-Revised </a:t>
            </a:r>
            <a:r>
              <a:rPr lang="en-US" baseline="0" dirty="0" err="1" smtClean="0"/>
              <a:t>UoF</a:t>
            </a:r>
            <a:r>
              <a:rPr lang="en-US" baseline="0" dirty="0" smtClean="0"/>
              <a:t> procedures capturing uniform data across encounters – database is now being populated and provides the basis for our 96A quarterly report. </a:t>
            </a:r>
          </a:p>
          <a:p>
            <a:pPr defTabSz="914270">
              <a:defRPr/>
            </a:pPr>
            <a:endParaRPr lang="en-US" baseline="0" dirty="0" smtClean="0"/>
          </a:p>
          <a:p>
            <a:pPr defTabSz="914270">
              <a:defRPr/>
            </a:pPr>
            <a:r>
              <a:rPr lang="en-US" baseline="0" dirty="0" smtClean="0"/>
              <a:t>-Data to be integrated into COMPSTAT meetings. </a:t>
            </a:r>
          </a:p>
          <a:p>
            <a:pPr defTabSz="914270">
              <a:defRPr/>
            </a:pPr>
            <a:endParaRPr lang="en-US" baseline="0" dirty="0" smtClean="0"/>
          </a:p>
          <a:p>
            <a:pPr defTabSz="914270">
              <a:defRPr/>
            </a:pPr>
            <a:r>
              <a:rPr lang="en-US" dirty="0" smtClean="0"/>
              <a:t>Uses of Force            Oct. Nov. Dec. Total     Percentage</a:t>
            </a:r>
          </a:p>
          <a:p>
            <a:pPr defTabSz="914270">
              <a:defRPr/>
            </a:pPr>
            <a:r>
              <a:rPr lang="en-US" dirty="0" smtClean="0"/>
              <a:t>Pointing of Firearms  293  190  218   701       73.70</a:t>
            </a:r>
          </a:p>
          <a:p>
            <a:pPr defTabSz="914270">
              <a:defRPr/>
            </a:pPr>
            <a:endParaRPr lang="en-US" dirty="0" smtClean="0"/>
          </a:p>
          <a:p>
            <a:pPr defTabSz="914270">
              <a:defRPr/>
            </a:pPr>
            <a:r>
              <a:rPr lang="en-US" dirty="0" smtClean="0"/>
              <a:t>Number</a:t>
            </a:r>
            <a:r>
              <a:rPr lang="en-US" baseline="0" dirty="0" smtClean="0"/>
              <a:t> may include multiple officers and multiple subjects in a single incident</a:t>
            </a:r>
          </a:p>
          <a:p>
            <a:pPr defTabSz="914270">
              <a:defRPr/>
            </a:pPr>
            <a:endParaRPr lang="en-US" baseline="0" dirty="0" smtClean="0"/>
          </a:p>
          <a:p>
            <a:pPr defTabSz="914270">
              <a:defRPr/>
            </a:pPr>
            <a:r>
              <a:rPr lang="en-US" baseline="0" dirty="0" smtClean="0"/>
              <a:t>Addressed by both Range Requalification, CIT training (for team engagement planning) and the Academy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23689-609F-44E8-A629-3697FE48CB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60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0463" y="233363"/>
            <a:ext cx="4500562" cy="2532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70">
              <a:defRPr/>
            </a:pPr>
            <a:r>
              <a:rPr lang="en-US" dirty="0" smtClean="0"/>
              <a:t>-DGO 5.01 passed in December – training</a:t>
            </a:r>
            <a:r>
              <a:rPr lang="en-US" baseline="0" dirty="0" smtClean="0"/>
              <a:t> of the department to be complete by this summer</a:t>
            </a:r>
          </a:p>
          <a:p>
            <a:pPr defTabSz="914270">
              <a:defRPr/>
            </a:pPr>
            <a:endParaRPr lang="en-US" baseline="0" dirty="0" smtClean="0"/>
          </a:p>
          <a:p>
            <a:pPr defTabSz="914270">
              <a:defRPr/>
            </a:pPr>
            <a:r>
              <a:rPr lang="en-US" baseline="0" dirty="0" smtClean="0"/>
              <a:t>-Adding Crisis Intervention Team – Field Tactics to give practical CIT training , again, to the whole force, by this summer</a:t>
            </a:r>
          </a:p>
          <a:p>
            <a:pPr defTabSz="914270">
              <a:defRPr/>
            </a:pPr>
            <a:endParaRPr lang="en-US" baseline="0" dirty="0" smtClean="0"/>
          </a:p>
          <a:p>
            <a:pPr defTabSz="914270">
              <a:defRPr/>
            </a:pPr>
            <a:r>
              <a:rPr lang="en-US" baseline="0" dirty="0" smtClean="0"/>
              <a:t>-CIT general order also passed in December to help guide our Crisis Intervention Team efforts</a:t>
            </a:r>
          </a:p>
          <a:p>
            <a:pPr defTabSz="914270">
              <a:defRPr/>
            </a:pPr>
            <a:endParaRPr lang="en-US" baseline="0" dirty="0" smtClean="0"/>
          </a:p>
          <a:p>
            <a:pPr defTabSz="914270">
              <a:defRPr/>
            </a:pPr>
            <a:r>
              <a:rPr lang="en-US" baseline="0" dirty="0" smtClean="0"/>
              <a:t>-Department continues to work with the Mental Health working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23689-609F-44E8-A629-3697FE48CB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37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AFBB-A05E-4DCF-9585-7191CB26A62E}" type="datetime1">
              <a:rPr lang="en-US" smtClean="0"/>
              <a:t>3/17/17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59A1-4762-4A94-8EE4-5B527963265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8" y="188507"/>
            <a:ext cx="1010382" cy="1010382"/>
          </a:xfrm>
          <a:prstGeom prst="rect">
            <a:avLst/>
          </a:prstGeom>
        </p:spPr>
      </p:pic>
      <p:pic>
        <p:nvPicPr>
          <p:cNvPr id="11" name="Picture 2" descr="http://www.amosgoldbaum.com/Shirts/seal/officialse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07" y="181194"/>
            <a:ext cx="1016537" cy="102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482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704E-E5AE-47E0-B055-21F424495DA2}" type="datetime1">
              <a:rPr lang="en-US" smtClean="0"/>
              <a:t>3/17/17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59A1-4762-4A94-8EE4-5B5279632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FED2-0309-45FA-9015-E34517F266CF}" type="datetime1">
              <a:rPr lang="en-US" smtClean="0"/>
              <a:t>3/17/17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59A1-4762-4A94-8EE4-5B5279632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98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C7911-53ED-46FB-AC23-CAA82B5B7EE9}" type="datetime1">
              <a:rPr lang="en-US" smtClean="0"/>
              <a:t>3/17/17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59A1-4762-4A94-8EE4-5B527963265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8" y="188507"/>
            <a:ext cx="1010382" cy="1010382"/>
          </a:xfrm>
          <a:prstGeom prst="rect">
            <a:avLst/>
          </a:prstGeom>
        </p:spPr>
      </p:pic>
      <p:pic>
        <p:nvPicPr>
          <p:cNvPr id="11" name="Picture 2" descr="http://www.amosgoldbaum.com/Shirts/seal/officialse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07" y="181194"/>
            <a:ext cx="1016537" cy="102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185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D12C-E45C-432D-9380-A764A48FAA2F}" type="datetime1">
              <a:rPr lang="en-US" smtClean="0"/>
              <a:t>3/17/17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59A1-4762-4A94-8EE4-5B5279632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25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F50B-20F2-444F-A03D-AF620E2E5007}" type="datetime1">
              <a:rPr lang="en-US" smtClean="0"/>
              <a:t>3/17/17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59A1-4762-4A94-8EE4-5B527963265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8" y="188507"/>
            <a:ext cx="1010382" cy="1010382"/>
          </a:xfrm>
          <a:prstGeom prst="rect">
            <a:avLst/>
          </a:prstGeom>
        </p:spPr>
      </p:pic>
      <p:pic>
        <p:nvPicPr>
          <p:cNvPr id="11" name="Picture 2" descr="http://www.amosgoldbaum.com/Shirts/seal/officialseal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07" y="181194"/>
            <a:ext cx="1016537" cy="102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475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786D-57E5-4C9F-8108-9F8775505957}" type="datetime1">
              <a:rPr lang="en-US" smtClean="0"/>
              <a:t>3/17/17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59A1-4762-4A94-8EE4-5B5279632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05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F965-841B-4A25-8C70-5E871F45B3D3}" type="datetime1">
              <a:rPr lang="en-US" smtClean="0"/>
              <a:t>3/17/17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59A1-4762-4A94-8EE4-5B5279632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5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3D96-52CB-4169-8A84-31FD05A4AE1D}" type="datetime1">
              <a:rPr lang="en-US" smtClean="0"/>
              <a:t>3/17/17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59A1-4762-4A94-8EE4-5B5279632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9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8A2F-BD0B-4979-AA83-B0C99DF27D0E}" type="datetime1">
              <a:rPr lang="en-US" smtClean="0"/>
              <a:t>3/17/17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59A1-4762-4A94-8EE4-5B5279632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47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7101E98-BC7B-4DA4-9F8F-0F04CC4523EE}" type="datetime1">
              <a:rPr lang="en-US" smtClean="0"/>
              <a:t>3/17/17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C659A1-4762-4A94-8EE4-5B5279632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3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7551-0E88-4492-91EA-FF4639B70196}" type="datetime1">
              <a:rPr lang="en-US" smtClean="0"/>
              <a:t>3/17/17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59A1-4762-4A94-8EE4-5B5279632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59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55C3-2411-464C-A4EC-CBD46749827E}" type="datetime1">
              <a:rPr lang="en-US" smtClean="0"/>
              <a:t>3/17/17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59A1-4762-4A94-8EE4-5B5279632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96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1195-C213-4AA1-82DB-261E8483637E}" type="datetime1">
              <a:rPr lang="en-US" smtClean="0"/>
              <a:t>3/17/17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59A1-4762-4A94-8EE4-5B5279632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58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E5B4-9DAD-4DA5-8737-423826A825CD}" type="datetime1">
              <a:rPr lang="en-US" smtClean="0"/>
              <a:t>3/17/17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59A1-4762-4A94-8EE4-5B5279632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4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16EE-2223-4B73-B4B4-140A7E0DA47A}" type="datetime1">
              <a:rPr lang="en-US" smtClean="0"/>
              <a:t>3/17/17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59A1-4762-4A94-8EE4-5B527963265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8" y="188507"/>
            <a:ext cx="1010382" cy="1010382"/>
          </a:xfrm>
          <a:prstGeom prst="rect">
            <a:avLst/>
          </a:prstGeom>
        </p:spPr>
      </p:pic>
      <p:pic>
        <p:nvPicPr>
          <p:cNvPr id="11" name="Picture 2" descr="http://www.amosgoldbaum.com/Shirts/seal/officialseal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07" y="181194"/>
            <a:ext cx="1016537" cy="102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735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03EF-65F6-48B0-A483-545E5383EF71}" type="datetime1">
              <a:rPr lang="en-US" smtClean="0"/>
              <a:t>3/17/17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59A1-4762-4A94-8EE4-5B5279632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93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61A9-E01E-4F15-A2D5-BC8749F33744}" type="datetime1">
              <a:rPr lang="en-US" smtClean="0"/>
              <a:t>3/17/17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59A1-4762-4A94-8EE4-5B5279632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36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8F8A-EFA6-46D7-888A-F9248D7F7D7A}" type="datetime1">
              <a:rPr lang="en-US" smtClean="0"/>
              <a:t>3/17/17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59A1-4762-4A94-8EE4-5B5279632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485A-1EA2-4CB6-9EAD-0F70B0083D41}" type="datetime1">
              <a:rPr lang="en-US" smtClean="0"/>
              <a:t>3/17/17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59A1-4762-4A94-8EE4-5B527963265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8" y="188507"/>
            <a:ext cx="1010382" cy="1010382"/>
          </a:xfrm>
          <a:prstGeom prst="rect">
            <a:avLst/>
          </a:prstGeom>
        </p:spPr>
      </p:pic>
      <p:pic>
        <p:nvPicPr>
          <p:cNvPr id="11" name="Picture 2" descr="http://www.amosgoldbaum.com/Shirts/seal/officialseal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07" y="181194"/>
            <a:ext cx="1016537" cy="102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94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22E254D-3284-4E47-B942-72ABFB2FFF55}" type="datetime1">
              <a:rPr lang="en-US" smtClean="0"/>
              <a:t>3/17/17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C659A1-4762-4A94-8EE4-5B5279632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92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43D2-5108-420C-AF21-73C8FC9CADBE}" type="datetime1">
              <a:rPr lang="en-US" smtClean="0"/>
              <a:t>3/17/17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59A1-4762-4A94-8EE4-5B5279632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2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794" y="161092"/>
            <a:ext cx="10058400" cy="9195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567543"/>
            <a:ext cx="10058400" cy="43015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0E63447-A1B3-4FDA-8D85-B87399BF9DA1}" type="datetime1">
              <a:rPr lang="en-US" smtClean="0"/>
              <a:t>3/17/17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San Francisco Police Department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1C659A1-4762-4A94-8EE4-5B527963265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245523" y="1080691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8" y="188507"/>
            <a:ext cx="1010382" cy="1010382"/>
          </a:xfrm>
          <a:prstGeom prst="rect">
            <a:avLst/>
          </a:prstGeom>
        </p:spPr>
      </p:pic>
      <p:pic>
        <p:nvPicPr>
          <p:cNvPr id="1026" name="Picture 2" descr="http://www.amosgoldbaum.com/Shirts/seal/officialseal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07" y="181194"/>
            <a:ext cx="1016537" cy="102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61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794" y="161092"/>
            <a:ext cx="10058400" cy="9195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567543"/>
            <a:ext cx="10058400" cy="43015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3553587-A380-49AC-957E-BD731DC88A71}" type="datetime1">
              <a:rPr lang="en-US" smtClean="0"/>
              <a:t>3/17/17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1C659A1-4762-4A94-8EE4-5B527963265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245523" y="1080691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8" y="188507"/>
            <a:ext cx="1010382" cy="1010382"/>
          </a:xfrm>
          <a:prstGeom prst="rect">
            <a:avLst/>
          </a:prstGeom>
        </p:spPr>
      </p:pic>
      <p:pic>
        <p:nvPicPr>
          <p:cNvPr id="1026" name="Picture 2" descr="http://www.amosgoldbaum.com/Shirts/seal/officialseal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07" y="181194"/>
            <a:ext cx="1016537" cy="102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09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49086"/>
            <a:ext cx="9144000" cy="284210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SFPD DOJ-CRI In Progress Review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91195"/>
            <a:ext cx="9144000" cy="1132014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sz="2600" dirty="0" smtClean="0">
                <a:solidFill>
                  <a:schemeClr val="tx1"/>
                </a:solidFill>
              </a:rPr>
              <a:t>March 7th, 2017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Chief of police William Scott</a:t>
            </a:r>
          </a:p>
          <a:p>
            <a:endParaRPr lang="en-US" sz="2600" dirty="0" smtClean="0">
              <a:solidFill>
                <a:srgbClr val="FF0000"/>
              </a:solidFill>
            </a:endParaRPr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0220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Growing Technological Capabilities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00F4-D572-49BE-B310-5E54B435E520}" type="datetime1">
              <a:rPr lang="en-US" smtClean="0"/>
              <a:t>3/17/17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 Francisco police Department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4F5-4AC3-4215-9E76-9122497B673D}" type="slidenum">
              <a:rPr lang="en-US" smtClean="0"/>
              <a:t>10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419" y="1231081"/>
            <a:ext cx="499129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of Force database has been developed. Expanding capabilities to automate Use of Force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E-Stops has been deployed and the database is active. Working towards automated report generation, analysis and publishing.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CA DOJ is looking at the Department’s collection practices as a State wide best practice.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Deployed an automated OIS notification system for automatic notification of DEM, DPA, the District Attorney’s Office and key Police Department members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Developing robust CIT data capture and analysis capability 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897102" y="1201396"/>
            <a:ext cx="2018238" cy="3520988"/>
            <a:chOff x="1828119" y="1208071"/>
            <a:chExt cx="2492744" cy="396171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119" y="1208071"/>
              <a:ext cx="2492744" cy="3961713"/>
            </a:xfrm>
            <a:prstGeom prst="rect">
              <a:avLst/>
            </a:prstGeom>
            <a:ln>
              <a:noFill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2122714" y="2735036"/>
              <a:ext cx="612322" cy="31024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876367" y="2696357"/>
            <a:ext cx="2006743" cy="3509773"/>
            <a:chOff x="7555759" y="1220690"/>
            <a:chExt cx="2478547" cy="394909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59" y="1220690"/>
              <a:ext cx="2478547" cy="394909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7896666" y="3045279"/>
              <a:ext cx="852697" cy="31024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3" b="14117"/>
          <a:stretch/>
        </p:blipFill>
        <p:spPr>
          <a:xfrm>
            <a:off x="7833510" y="2005352"/>
            <a:ext cx="2082574" cy="313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1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Community Engagement Division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59A1-4762-4A94-8EE4-5B527963265B}" type="slidenum">
              <a:rPr lang="en-US" smtClean="0"/>
              <a:t>11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6542-44B7-42F5-8429-24911A3199F7}" type="datetime1">
              <a:rPr lang="en-US" smtClean="0"/>
              <a:t>3/17/17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6317" y="1448846"/>
            <a:ext cx="518008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Communications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External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Established Community Engagement Division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Chief’s </a:t>
            </a:r>
            <a:r>
              <a:rPr lang="en-US" dirty="0"/>
              <a:t>Advisory </a:t>
            </a:r>
            <a:r>
              <a:rPr lang="en-US" dirty="0" smtClean="0"/>
              <a:t>Forums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Faith based Groups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Interagency Partners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District Level Events (CPABs, Newsletters, Coffee w/a Cop, Backpack Giveaways)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Internal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Role Call Training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Leadership Circulation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Employee Groups</a:t>
            </a:r>
          </a:p>
          <a:p>
            <a:pPr lvl="2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8" name="Picture 4" descr="https://pbs.twimg.com/media/C53dE5nU4AAg1c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527" y="1198287"/>
            <a:ext cx="3702858" cy="277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pbs.twimg.com/media/C5neLU3VMAAZL6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825" y="3614058"/>
            <a:ext cx="4182206" cy="248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mtClean="0"/>
              <a:t>San Francisco police Department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9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Recruiting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59A1-4762-4A94-8EE4-5B527963265B}" type="slidenum">
              <a:rPr lang="en-US" smtClean="0"/>
              <a:t>12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6542-44B7-42F5-8429-24911A3199F7}" type="datetime1">
              <a:rPr lang="en-US" smtClean="0"/>
              <a:t>3/17/17</a:t>
            </a:fld>
            <a:endParaRPr lang="en-US" dirty="0"/>
          </a:p>
        </p:txBody>
      </p:sp>
      <p:pic>
        <p:nvPicPr>
          <p:cNvPr id="6" name="Picture 2" descr="https://pbs.twimg.com/media/C5xHimFUsAAiyj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4" y="1348015"/>
            <a:ext cx="4329919" cy="343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4634" y="1200727"/>
            <a:ext cx="49293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-Nationwide recruiting campaigns ongoing</a:t>
            </a:r>
          </a:p>
          <a:p>
            <a:endParaRPr lang="en-US" dirty="0" smtClean="0"/>
          </a:p>
          <a:p>
            <a:r>
              <a:rPr lang="en-US" dirty="0"/>
              <a:t>-Engaging </a:t>
            </a:r>
            <a:r>
              <a:rPr lang="en-US" dirty="0" smtClean="0"/>
              <a:t>Community </a:t>
            </a:r>
            <a:r>
              <a:rPr lang="en-US" dirty="0"/>
              <a:t>Colleges between now and May </a:t>
            </a:r>
          </a:p>
          <a:p>
            <a:endParaRPr lang="en-US" dirty="0" smtClean="0"/>
          </a:p>
          <a:p>
            <a:r>
              <a:rPr lang="en-US" dirty="0" smtClean="0"/>
              <a:t>-SFPD Recruiting will visit Atlanta (among other locations) later this month (in addition to SF Bay area recruiting campaign.)</a:t>
            </a:r>
          </a:p>
          <a:p>
            <a:endParaRPr lang="en-US" dirty="0" smtClean="0"/>
          </a:p>
          <a:p>
            <a:r>
              <a:rPr lang="en-US" dirty="0"/>
              <a:t>-</a:t>
            </a:r>
            <a:r>
              <a:rPr lang="en-US" dirty="0" smtClean="0"/>
              <a:t>Atlanta </a:t>
            </a:r>
            <a:r>
              <a:rPr lang="en-US" dirty="0"/>
              <a:t>visit will be first written, physical and </a:t>
            </a:r>
            <a:r>
              <a:rPr lang="en-US" dirty="0" smtClean="0"/>
              <a:t>interview testing cycle for SFPD candidates outside </a:t>
            </a:r>
            <a:r>
              <a:rPr lang="en-US" dirty="0"/>
              <a:t>of San </a:t>
            </a:r>
            <a:r>
              <a:rPr lang="en-US" dirty="0" smtClean="0"/>
              <a:t>Francisco. </a:t>
            </a:r>
          </a:p>
          <a:p>
            <a:pPr lvl="1"/>
            <a:r>
              <a:rPr lang="en-US" dirty="0"/>
              <a:t>-</a:t>
            </a:r>
            <a:r>
              <a:rPr lang="en-US" dirty="0" smtClean="0"/>
              <a:t>High interest from college students attending Historically Black Colleges &amp; Universities</a:t>
            </a:r>
          </a:p>
          <a:p>
            <a:endParaRPr lang="en-US" dirty="0" smtClean="0"/>
          </a:p>
          <a:p>
            <a:r>
              <a:rPr lang="en-US" dirty="0" smtClean="0"/>
              <a:t>-Established monthly women’s workshop to assist in Entrance Exam and Academy physical requirements</a:t>
            </a:r>
          </a:p>
        </p:txBody>
      </p:sp>
      <p:pic>
        <p:nvPicPr>
          <p:cNvPr id="8" name="Picture 4" descr="https://pbs.twimg.com/media/C3rD5b6VMAEVOJi.jpg:lar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049" y="2429738"/>
            <a:ext cx="2534842" cy="380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mtClean="0"/>
              <a:t>San Francisco police Department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8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569" y="222814"/>
            <a:ext cx="10058400" cy="919599"/>
          </a:xfrm>
        </p:spPr>
        <p:txBody>
          <a:bodyPr/>
          <a:lstStyle/>
          <a:p>
            <a:r>
              <a:rPr lang="en-US" dirty="0" smtClean="0"/>
              <a:t>Reform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73691"/>
            <a:ext cx="2974166" cy="376434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The 272 recommendations are in the following status’. </a:t>
            </a:r>
          </a:p>
          <a:p>
            <a:r>
              <a:rPr lang="en-US" sz="1600" dirty="0"/>
              <a:t>In progress: Actively being worked by </a:t>
            </a:r>
            <a:r>
              <a:rPr lang="en-US" sz="1600" dirty="0" smtClean="0"/>
              <a:t>Project Managers (PMs)</a:t>
            </a:r>
          </a:p>
          <a:p>
            <a:r>
              <a:rPr lang="en-US" sz="1600" dirty="0" smtClean="0"/>
              <a:t>Awaiting Document Packet: Reported complete by PM, pending paperwork submission to Professional Standards</a:t>
            </a:r>
          </a:p>
          <a:p>
            <a:r>
              <a:rPr lang="en-US" sz="1600" dirty="0" smtClean="0"/>
              <a:t>In approval process: Pending review by Professional Standards and Command Staff</a:t>
            </a:r>
          </a:p>
          <a:p>
            <a:r>
              <a:rPr lang="en-US" sz="1600" dirty="0" smtClean="0"/>
              <a:t>SFPD Complete/DOJ Review: Completed &amp; submitted to DOJ</a:t>
            </a:r>
          </a:p>
          <a:p>
            <a:endParaRPr lang="en-US" sz="1600" dirty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5063536"/>
              </p:ext>
            </p:extLst>
          </p:nvPr>
        </p:nvGraphicFramePr>
        <p:xfrm>
          <a:off x="7138623" y="1932605"/>
          <a:ext cx="4950968" cy="3805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656199"/>
              </p:ext>
            </p:extLst>
          </p:nvPr>
        </p:nvGraphicFramePr>
        <p:xfrm>
          <a:off x="2974166" y="1932605"/>
          <a:ext cx="4164457" cy="3805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mtClean="0"/>
              <a:t>San Francisco police Department</a:t>
            </a:r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11C659A1-4762-4A94-8EE4-5B527963265B}" type="slidenum">
              <a:rPr lang="en-US" smtClean="0"/>
              <a:t>13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fld id="{303E6542-44B7-42F5-8429-24911A3199F7}" type="datetime1">
              <a:rPr lang="en-US" smtClean="0"/>
              <a:t>3/17/17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37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15366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0209" y="1393625"/>
            <a:ext cx="5273472" cy="44429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Ongoing Implementation of DOJ Findings &amp; Recommendations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Department reporting continues:</a:t>
            </a:r>
          </a:p>
          <a:p>
            <a:pPr marL="0" indent="0">
              <a:buNone/>
            </a:pPr>
            <a:r>
              <a:rPr lang="en-US" dirty="0" smtClean="0"/>
              <a:t>-Monthly to the Police Commission</a:t>
            </a:r>
          </a:p>
          <a:p>
            <a:pPr marL="0" indent="0">
              <a:buNone/>
            </a:pPr>
            <a:r>
              <a:rPr lang="en-US" dirty="0" smtClean="0"/>
              <a:t>-Quarterly to the Board of Supervisors</a:t>
            </a:r>
          </a:p>
          <a:p>
            <a:pPr marL="0" indent="0">
              <a:buNone/>
            </a:pPr>
            <a:r>
              <a:rPr lang="en-US" dirty="0" smtClean="0"/>
              <a:t>-Continually with the Department of Justice</a:t>
            </a:r>
          </a:p>
          <a:p>
            <a:pPr marL="0" indent="0">
              <a:buNone/>
            </a:pPr>
            <a:r>
              <a:rPr lang="en-US" dirty="0" smtClean="0"/>
              <a:t>-Continually with the Public via:</a:t>
            </a:r>
          </a:p>
          <a:p>
            <a:pPr marL="0" indent="0">
              <a:buNone/>
            </a:pPr>
            <a:r>
              <a:rPr lang="en-US" dirty="0" smtClean="0"/>
              <a:t>   Website, Social Media, Community Engagement Division, News Releases, Advisory Groups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34" y="1463575"/>
            <a:ext cx="4458759" cy="44587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59A1-4762-4A94-8EE4-5B527963265B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1B6C-D378-4FCA-B0D3-5E9D7A731C92}" type="datetime1">
              <a:rPr lang="en-US" smtClean="0"/>
              <a:t>3/17/17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mtClean="0"/>
              <a:t>San Francisco police Department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4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122" name="Picture 2" descr="https://pbs.twimg.com/media/C1vWelFUsAQHJK6.jpg: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384" y="2216881"/>
            <a:ext cx="5242706" cy="247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10" y="2270185"/>
            <a:ext cx="6012591" cy="2364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59A1-4762-4A94-8EE4-5B527963265B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5D96-E847-4A5C-8879-00431A516F2E}" type="datetime1">
              <a:rPr lang="en-US" smtClean="0"/>
              <a:t>3/17/17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mtClean="0"/>
              <a:t>San Francisco police Department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70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0535" y="1567158"/>
            <a:ext cx="10846181" cy="367909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Sworn in January 23</a:t>
            </a:r>
            <a:r>
              <a:rPr lang="en-US" baseline="30000" dirty="0" smtClean="0"/>
              <a:t>rd</a:t>
            </a:r>
            <a:r>
              <a:rPr lang="en-US" dirty="0" smtClean="0"/>
              <a:t>, 2017 – since then: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Initiated a reorganization of the Department Command Staff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Met with Supervisors, Police Commissioners, Community Members and Department Officers &amp; Staff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Directed PSPPB to conduct a re-assessment of current reform processes</a:t>
            </a:r>
          </a:p>
          <a:p>
            <a:pPr marL="0" indent="0">
              <a:lnSpc>
                <a:spcPct val="200000"/>
              </a:lnSpc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CE85-B83F-4F7C-A718-2A7E7AE461C6}" type="datetime1">
              <a:rPr lang="en-US" smtClean="0"/>
              <a:t>3/17/17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 Francisco police Department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4F5-4AC3-4215-9E76-9122497B673D}" type="slidenum">
              <a:rPr lang="en-US" smtClean="0"/>
              <a:t>2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20599" y="238749"/>
            <a:ext cx="8920928" cy="8967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dirty="0"/>
              <a:t>Chief of Police William Scott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0655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Increasing Leadership, Capacity &amp; Accountability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59A1-4762-4A94-8EE4-5B527963265B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F214-042F-4200-AAD7-0EFA0CB13A71}" type="datetime1">
              <a:rPr lang="en-US" smtClean="0"/>
              <a:t>3/17/17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0121" t="11349" r="17701" b="19146"/>
          <a:stretch/>
        </p:blipFill>
        <p:spPr>
          <a:xfrm>
            <a:off x="863828" y="1160979"/>
            <a:ext cx="9924037" cy="5165671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mtClean="0"/>
              <a:t>San Francisco police Department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DOJ Report released October 2016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First Joint Board and Police Commission Briefing, November 2016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Overview and policy discussion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Integrated matrix discussed (DOJ, CGJ, Blue Ribbon)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Measurable progress: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Use of Force DGO adoption &amp; implementation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OIS Notification System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 Stops and database backend </a:t>
            </a:r>
            <a:r>
              <a:rPr lang="en-US" dirty="0" smtClean="0">
                <a:solidFill>
                  <a:schemeClr val="tx1"/>
                </a:solidFill>
              </a:rPr>
              <a:t>launched this past January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CIT GO adopted and CIT Field Tactics Training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Principled Policing Curriculum: Implicit Bias &amp; Procedural Justice Training </a:t>
            </a:r>
            <a:r>
              <a:rPr lang="en-US" dirty="0" smtClean="0">
                <a:solidFill>
                  <a:schemeClr val="tx1"/>
                </a:solidFill>
              </a:rPr>
              <a:t>– 432 Officers and Staff (or 20% of the workforce) trained to date and </a:t>
            </a:r>
            <a:r>
              <a:rPr lang="en-US" dirty="0" smtClean="0"/>
              <a:t>integrated into ongoing yearly training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7551-0E88-4492-91EA-FF4639B70196}" type="datetime1">
              <a:rPr lang="en-US" smtClean="0"/>
              <a:t>3/17/17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59A1-4762-4A94-8EE4-5B527963265B}" type="slidenum">
              <a:rPr lang="en-US" smtClean="0"/>
              <a:t>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mtClean="0"/>
              <a:t>San Francisco police Department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8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Reports 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9C76-D90A-48B9-A2A7-F111167483D6}" type="datetime1">
              <a:rPr lang="en-US" smtClean="0"/>
              <a:t>3/17/17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 Francisco police Department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4F5-4AC3-4215-9E76-9122497B673D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64339729"/>
              </p:ext>
            </p:extLst>
          </p:nvPr>
        </p:nvGraphicFramePr>
        <p:xfrm>
          <a:off x="-577824" y="1206202"/>
          <a:ext cx="4506685" cy="4212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752674" y="3248776"/>
          <a:ext cx="2352373" cy="2933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76"/>
                <a:gridCol w="840197"/>
              </a:tblGrid>
              <a:tr h="3124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Report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 of Recs</a:t>
                      </a:r>
                      <a:endParaRPr lang="en-US" sz="1400" dirty="0"/>
                    </a:p>
                  </a:txBody>
                  <a:tcPr/>
                </a:tc>
              </a:tr>
              <a:tr h="3285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DOJ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272</a:t>
                      </a:r>
                      <a:endParaRPr lang="en-US" sz="1600" dirty="0"/>
                    </a:p>
                  </a:txBody>
                  <a:tcPr/>
                </a:tc>
              </a:tr>
              <a:tr h="3285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BRP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81</a:t>
                      </a:r>
                      <a:endParaRPr lang="en-US" sz="1600" dirty="0"/>
                    </a:p>
                  </a:txBody>
                  <a:tcPr/>
                </a:tc>
              </a:tr>
              <a:tr h="3285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21</a:t>
                      </a:r>
                      <a:r>
                        <a:rPr lang="en-US" sz="1600" baseline="30000" dirty="0" smtClean="0"/>
                        <a:t>st</a:t>
                      </a:r>
                      <a:r>
                        <a:rPr lang="en-US" sz="1600" baseline="0" dirty="0" smtClean="0"/>
                        <a:t> C. Policing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47</a:t>
                      </a:r>
                      <a:endParaRPr lang="en-US" sz="1600" dirty="0"/>
                    </a:p>
                  </a:txBody>
                  <a:tcPr/>
                </a:tc>
              </a:tr>
              <a:tr h="3285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CJTF</a:t>
                      </a:r>
                      <a:r>
                        <a:rPr lang="en-US" sz="1600" baseline="0" dirty="0" smtClean="0"/>
                        <a:t> Bar Assn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</a:tr>
              <a:tr h="3285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OCC Response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</a:t>
                      </a:r>
                      <a:endParaRPr lang="en-US" sz="1600" dirty="0"/>
                    </a:p>
                  </a:txBody>
                  <a:tcPr/>
                </a:tc>
              </a:tr>
              <a:tr h="4913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Civil Grand Jury</a:t>
                      </a:r>
                      <a:r>
                        <a:rPr lang="en-US" sz="1600" baseline="0" dirty="0" smtClean="0"/>
                        <a:t> (x5)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52</a:t>
                      </a:r>
                    </a:p>
                  </a:txBody>
                  <a:tcPr/>
                </a:tc>
              </a:tr>
              <a:tr h="32856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Total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479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r="19513" b="6334"/>
          <a:stretch/>
        </p:blipFill>
        <p:spPr>
          <a:xfrm>
            <a:off x="5283042" y="1510742"/>
            <a:ext cx="6725511" cy="451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4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media/C5d37EeU4AApJK0.jpg: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103" y="1181500"/>
            <a:ext cx="5564505" cy="370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3" b="31624"/>
          <a:stretch/>
        </p:blipFill>
        <p:spPr>
          <a:xfrm>
            <a:off x="7780265" y="3476464"/>
            <a:ext cx="4240386" cy="2802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8600"/>
            <a:ext cx="10515600" cy="900869"/>
          </a:xfrm>
        </p:spPr>
        <p:txBody>
          <a:bodyPr>
            <a:noAutofit/>
          </a:bodyPr>
          <a:lstStyle/>
          <a:p>
            <a:r>
              <a:rPr lang="en-US" dirty="0" smtClean="0"/>
              <a:t>Addressing Potential Bias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59A1-4762-4A94-8EE4-5B527963265B}" type="slidenum">
              <a:rPr lang="en-US" smtClean="0"/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BDE-B582-45F5-92D5-E8C1B77F2FD4}" type="datetime1">
              <a:rPr lang="en-US" smtClean="0"/>
              <a:t>3/17/17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7650" y="1328175"/>
            <a:ext cx="48672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Implicit Bias &amp; Procedural Justice training continues 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Not on My Watch program continues  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Planning for growth of program to address all misconduct</a:t>
            </a:r>
          </a:p>
          <a:p>
            <a:pPr marL="742950" lvl="1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Seeking additional academic advisors to assist with analysis of stops, citations and use of force data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Implemented ongoing auditing of department electronic communications w/ automated notification to Internal Affairs</a:t>
            </a:r>
          </a:p>
          <a:p>
            <a:endParaRPr lang="en-US" dirty="0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mtClean="0"/>
              <a:t>San Francisco police Department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5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8600"/>
            <a:ext cx="10515600" cy="900869"/>
          </a:xfrm>
        </p:spPr>
        <p:txBody>
          <a:bodyPr>
            <a:noAutofit/>
          </a:bodyPr>
          <a:lstStyle/>
          <a:p>
            <a:r>
              <a:rPr lang="en-US" dirty="0" smtClean="0"/>
              <a:t>Accountability</a:t>
            </a:r>
            <a:endParaRPr lang="en-US" dirty="0"/>
          </a:p>
        </p:txBody>
      </p:sp>
      <p:pic>
        <p:nvPicPr>
          <p:cNvPr id="5" name="Picture 8" descr="http://s79f01z693v3ecoes3yyjsg1.wpengine.netdna-cdn.com/wp-content/uploads/2016/06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1191896"/>
            <a:ext cx="5124387" cy="405816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59A1-4762-4A94-8EE4-5B527963265B}" type="slidenum">
              <a:rPr lang="en-US" smtClean="0"/>
              <a:t>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BDE-B582-45F5-92D5-E8C1B77F2FD4}" type="datetime1">
              <a:rPr lang="en-US" smtClean="0"/>
              <a:t>3/17/17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4276" y="1694606"/>
            <a:ext cx="48672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Body Worn Cameras fully deployed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Planning stages of an Audit and Inspections Unit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EIS program partnering with Academic Institutions to improve data analysis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Continued emphasis through Department Leaders on our values based policy and commitment to fair and impartial policing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Developing Officer Performance Dashboard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8776" t="15429" r="4708" b="4920"/>
          <a:stretch/>
        </p:blipFill>
        <p:spPr>
          <a:xfrm>
            <a:off x="7672228" y="3142821"/>
            <a:ext cx="4218321" cy="23735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035010" y="5516394"/>
            <a:ext cx="3855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Conceptual Officer Performance Dashboard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mtClean="0"/>
              <a:t>San Francisco police Department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of Force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8296" y="1172818"/>
            <a:ext cx="773264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-Use of Force DGO adopted December 2016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  -Immediately bans: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	</a:t>
            </a:r>
            <a:r>
              <a:rPr lang="en-US" sz="1600" dirty="0" smtClean="0"/>
              <a:t>-Carotid restraint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	</a:t>
            </a:r>
            <a:r>
              <a:rPr lang="en-US" sz="1600" dirty="0" smtClean="0"/>
              <a:t>-Shooting at moving vehicles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  -Use of Force Training on DGO 5.01 ongoing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	</a:t>
            </a:r>
            <a:r>
              <a:rPr lang="en-US" sz="1600" dirty="0" smtClean="0"/>
              <a:t>-Officers undergoing 20 hour foundational training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	-Goal: Stations to be fully trained by end of Summer, 2017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	- As of today, 160 officers have completed since training began in January</a:t>
            </a:r>
            <a:endParaRPr lang="en-US" sz="16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 dirty="0" smtClean="0"/>
              <a:t>Revised Use of Force reporting &amp; investigations form requirements in place</a:t>
            </a: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en-US" sz="1600" dirty="0" smtClean="0"/>
              <a:t>Mandated under Department Bulletin 17-006, issued January 2017</a:t>
            </a: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en-US" sz="1600" dirty="0" smtClean="0"/>
              <a:t>Mandates immediate supervisor evaluation of reportable Uses of Force</a:t>
            </a: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en-US" sz="1600" dirty="0" smtClean="0"/>
              <a:t>Pointing of a firearm continues as a reportable Use of Force</a:t>
            </a: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en-US" sz="1600" dirty="0" smtClean="0"/>
              <a:t>Increased data capture will assist in future analysis</a:t>
            </a: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en-US" sz="1600" dirty="0" smtClean="0"/>
              <a:t>System on track to be digitized in line with other applications 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59A1-4762-4A94-8EE4-5B527963265B}" type="slidenum">
              <a:rPr lang="en-US" smtClean="0"/>
              <a:t>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9CDF-0B35-4641-8E9D-2EEC5C88E173}" type="datetime1">
              <a:rPr lang="en-US" smtClean="0"/>
              <a:t>3/17/17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7656" t="7778" r="15221" b="4039"/>
          <a:stretch/>
        </p:blipFill>
        <p:spPr>
          <a:xfrm>
            <a:off x="9318170" y="2443696"/>
            <a:ext cx="2714172" cy="34200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7013" t="15545" r="28068" b="616"/>
          <a:stretch/>
        </p:blipFill>
        <p:spPr>
          <a:xfrm>
            <a:off x="7777424" y="1478799"/>
            <a:ext cx="3198121" cy="38868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mtClean="0"/>
              <a:t>San Francisco police Department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1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Crisis Intervention Training (CIT) - Field Tactics</a:t>
            </a:r>
            <a:endParaRPr lang="en-US" sz="3600" dirty="0"/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3" cstate="print">
            <a:lum bright="-10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430" y="1348451"/>
            <a:ext cx="4231040" cy="238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605" y="3434338"/>
            <a:ext cx="3708486" cy="2677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8154" y="1218178"/>
            <a:ext cx="577484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New 2 day Field Training developed in addition to the 40 hour (1 week) CIT certification course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-Scenario Based Team Training, provides officers practical application of CIT policy and concepts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(De-escalation, communication, time &amp; distance)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-Department pursuing State level certification for CIT FT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-Goal: All stations trained </a:t>
            </a:r>
            <a:r>
              <a:rPr lang="en-US" dirty="0"/>
              <a:t>by end of Summer, </a:t>
            </a:r>
            <a:r>
              <a:rPr lang="en-US" dirty="0" smtClean="0"/>
              <a:t>2017 in conjunction with </a:t>
            </a:r>
            <a:r>
              <a:rPr lang="en-US" dirty="0" err="1" smtClean="0"/>
              <a:t>UoF</a:t>
            </a:r>
            <a:r>
              <a:rPr lang="en-US" dirty="0" smtClean="0"/>
              <a:t> Foundational training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-CIT Basic 40 hour Course ongoing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-Approved CIT General Order, effective December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59A1-4762-4A94-8EE4-5B527963265B}" type="slidenum">
              <a:rPr lang="en-US" smtClean="0"/>
              <a:t>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9CDF-0B35-4641-8E9D-2EEC5C88E173}" type="datetime1">
              <a:rPr lang="en-US" smtClean="0"/>
              <a:t>3/17/17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mtClean="0"/>
              <a:t>San Francisco police Department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4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SPP Baselin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SPP Baseline" id="{F222F985-E3CC-4533-AE25-E3570D4079FF}" vid="{F91DCE60-308C-4A7D-81E0-E62B4E745B5E}"/>
    </a:ext>
  </a:extLst>
</a:theme>
</file>

<file path=ppt/theme/theme2.xml><?xml version="1.0" encoding="utf-8"?>
<a:theme xmlns:a="http://schemas.openxmlformats.org/drawingml/2006/main" name="1_PSPP Baselin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SPP Baseline" id="{F222F985-E3CC-4533-AE25-E3570D4079FF}" vid="{F91DCE60-308C-4A7D-81E0-E62B4E745B5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PSPP Baseline</Template>
  <TotalTime>41212</TotalTime>
  <Words>2384</Words>
  <Application>Microsoft Office PowerPoint</Application>
  <PresentationFormat>Widescreen</PresentationFormat>
  <Paragraphs>335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Wingdings</vt:lpstr>
      <vt:lpstr>PSPP Baseline</vt:lpstr>
      <vt:lpstr>1_PSPP Baseline</vt:lpstr>
      <vt:lpstr>SFPD DOJ-CRI In Progress Review</vt:lpstr>
      <vt:lpstr>PowerPoint Presentation</vt:lpstr>
      <vt:lpstr>Increasing Leadership, Capacity &amp; Accountability</vt:lpstr>
      <vt:lpstr>Background</vt:lpstr>
      <vt:lpstr>Reports Overview</vt:lpstr>
      <vt:lpstr>Addressing Potential Bias</vt:lpstr>
      <vt:lpstr>Accountability</vt:lpstr>
      <vt:lpstr>Use of Force</vt:lpstr>
      <vt:lpstr>Crisis Intervention Training (CIT) - Field Tactics</vt:lpstr>
      <vt:lpstr>Growing Technological Capabilities </vt:lpstr>
      <vt:lpstr>Community Engagement Division </vt:lpstr>
      <vt:lpstr>Recruiting</vt:lpstr>
      <vt:lpstr>Reform Status</vt:lpstr>
      <vt:lpstr>Next Steps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Justice – CRI/TA –Reform Update</dc:title>
  <dc:creator>Jason E. Cunningham</dc:creator>
  <cp:lastModifiedBy>rk949</cp:lastModifiedBy>
  <cp:revision>235</cp:revision>
  <cp:lastPrinted>2017-03-06T23:59:17Z</cp:lastPrinted>
  <dcterms:created xsi:type="dcterms:W3CDTF">2017-01-09T23:09:23Z</dcterms:created>
  <dcterms:modified xsi:type="dcterms:W3CDTF">2017-03-17T15:06:18Z</dcterms:modified>
</cp:coreProperties>
</file>